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64" r:id="rId5"/>
    <p:sldId id="274" r:id="rId6"/>
    <p:sldId id="288" r:id="rId7"/>
    <p:sldId id="295" r:id="rId8"/>
    <p:sldId id="282" r:id="rId9"/>
    <p:sldId id="292" r:id="rId10"/>
    <p:sldId id="284" r:id="rId11"/>
    <p:sldId id="294" r:id="rId12"/>
    <p:sldId id="283" r:id="rId13"/>
    <p:sldId id="289" r:id="rId14"/>
    <p:sldId id="275" r:id="rId15"/>
    <p:sldId id="276" r:id="rId16"/>
    <p:sldId id="290" r:id="rId17"/>
    <p:sldId id="285" r:id="rId18"/>
    <p:sldId id="286" r:id="rId19"/>
    <p:sldId id="287" r:id="rId20"/>
    <p:sldId id="261" r:id="rId21"/>
    <p:sldId id="293" r:id="rId22"/>
    <p:sldId id="271" r:id="rId23"/>
    <p:sldId id="281" r:id="rId24"/>
    <p:sldId id="296" r:id="rId25"/>
    <p:sldId id="297" r:id="rId26"/>
    <p:sldId id="266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E5E5D3-58F0-4A97-BA3A-08E53B3DEEC6}" type="datetimeFigureOut">
              <a:rPr lang="hu-HU" smtClean="0"/>
              <a:pPr/>
              <a:t>2020. 09. 10.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47D90A-CE13-4465-8B20-44F2D21FE312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136904" cy="2736304"/>
          </a:xfrm>
        </p:spPr>
        <p:txBody>
          <a:bodyPr>
            <a:noAutofit/>
          </a:bodyPr>
          <a:lstStyle/>
          <a:p>
            <a:pPr algn="ctr"/>
            <a:r>
              <a:rPr lang="hu-HU" b="1" dirty="0" smtClean="0"/>
              <a:t>Közösségi szolgálat megszervezésével kapcsolatos feladatok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464568"/>
          </a:xfrm>
        </p:spPr>
        <p:txBody>
          <a:bodyPr/>
          <a:lstStyle/>
          <a:p>
            <a:r>
              <a:rPr lang="hu-H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TÁJÉKOZTATÓ DIÁKOKNAK</a:t>
            </a:r>
            <a:endParaRPr lang="hu-H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 descr="Fotó: Érettségi feltétele: 50 óra közösségi szolgál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69160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514069" y="548680"/>
            <a:ext cx="7730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i="1" dirty="0" smtClean="0"/>
              <a:t>Nyíregyházi SZC Bánki </a:t>
            </a:r>
            <a:r>
              <a:rPr lang="hu-HU" sz="2000" b="1" i="1" dirty="0" smtClean="0"/>
              <a:t>Donát Műszaki </a:t>
            </a:r>
            <a:r>
              <a:rPr lang="hu-HU" sz="2000" b="1" i="1" dirty="0" smtClean="0"/>
              <a:t>Technikum </a:t>
            </a:r>
            <a:r>
              <a:rPr lang="hu-HU" sz="2000" b="1" i="1" dirty="0" smtClean="0"/>
              <a:t>és Kollégium</a:t>
            </a:r>
            <a:endParaRPr lang="hu-HU" sz="2000" b="1" i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948790"/>
            <a:ext cx="1078994" cy="149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5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közösségi munka legfontosabb jellemzői: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hu-HU" dirty="0" smtClean="0"/>
              <a:t>a fogadó intézmény a kapcsolattartás és a tanuló feladatainak szervezése céljából </a:t>
            </a:r>
            <a:r>
              <a:rPr lang="hu-HU" b="1" dirty="0" smtClean="0"/>
              <a:t>szakmai koordinátort </a:t>
            </a:r>
            <a:r>
              <a:rPr lang="hu-HU" dirty="0" smtClean="0"/>
              <a:t>(vagy mentort) nevez meg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a</a:t>
            </a:r>
            <a:r>
              <a:rPr lang="hu-HU" dirty="0" smtClean="0"/>
              <a:t>z iskola </a:t>
            </a:r>
            <a:r>
              <a:rPr lang="hu-HU" b="1" dirty="0" smtClean="0"/>
              <a:t>iskolai koordinátort </a:t>
            </a:r>
            <a:r>
              <a:rPr lang="hu-HU" dirty="0" smtClean="0"/>
              <a:t>rendel a fogadó szervezetekhez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 smtClean="0"/>
              <a:t>a </a:t>
            </a:r>
            <a:r>
              <a:rPr lang="hu-HU" b="1" dirty="0" smtClean="0"/>
              <a:t>tanuló</a:t>
            </a:r>
            <a:r>
              <a:rPr lang="hu-HU" dirty="0" smtClean="0"/>
              <a:t> a tevékenységéről </a:t>
            </a:r>
            <a:r>
              <a:rPr lang="hu-HU" b="1" dirty="0" smtClean="0"/>
              <a:t>foglalkozási naplót </a:t>
            </a:r>
            <a:r>
              <a:rPr lang="hu-HU" dirty="0" smtClean="0"/>
              <a:t>vezet, melyet a szakmai és az iskolai koordinátor hitelesít</a:t>
            </a:r>
          </a:p>
          <a:p>
            <a:pPr>
              <a:buFont typeface="Wingdings" pitchFamily="2" charset="2"/>
              <a:buChar char="§"/>
            </a:pPr>
            <a:r>
              <a:rPr lang="hu-HU" dirty="0"/>
              <a:t>a</a:t>
            </a:r>
            <a:r>
              <a:rPr lang="hu-HU" dirty="0" smtClean="0">
                <a:effectLst/>
              </a:rPr>
              <a:t> szolgálat megkezdését </a:t>
            </a:r>
            <a:r>
              <a:rPr lang="hu-HU" b="1" dirty="0" smtClean="0">
                <a:effectLst/>
              </a:rPr>
              <a:t>jelentkezési lapon </a:t>
            </a:r>
            <a:r>
              <a:rPr lang="hu-HU" dirty="0" smtClean="0">
                <a:effectLst/>
              </a:rPr>
              <a:t>kell az intézménynek jelezni, a közösségi szolgálat ezt követően kezdhető meg.</a:t>
            </a:r>
          </a:p>
          <a:p>
            <a:pPr>
              <a:buFont typeface="Wingdings" pitchFamily="2" charset="2"/>
              <a:buChar char="§"/>
            </a:pPr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b="1" dirty="0" smtClean="0"/>
              <a:t>osztályfőnök</a:t>
            </a:r>
            <a:r>
              <a:rPr lang="hu-HU" dirty="0" smtClean="0"/>
              <a:t> dokumentálja a teljesítést: napló, törzskönyv, bizonyítvány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feladatellátás lehetőleg </a:t>
            </a:r>
            <a:r>
              <a:rPr lang="hu-HU" b="1" dirty="0" smtClean="0">
                <a:effectLst/>
              </a:rPr>
              <a:t>helyben</a:t>
            </a:r>
          </a:p>
          <a:p>
            <a:pPr lvl="0">
              <a:buFont typeface="Wingdings" pitchFamily="2" charset="2"/>
              <a:buChar char="§"/>
            </a:pPr>
            <a:endParaRPr lang="hu-HU" dirty="0" smtClean="0"/>
          </a:p>
          <a:p>
            <a:pPr>
              <a:buFont typeface="Wingdings" pitchFamily="2" charset="2"/>
              <a:buChar char="§"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137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elmagyar.hu/kozossegi_szolgalat_a_piarista_gimnaziumban/cikk/226/2250191/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31"/>
            <a:ext cx="4572000" cy="690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ladiesfirstconsulting.hu/admin/data/file/130_volunte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19138"/>
            <a:ext cx="4753009" cy="683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34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r>
              <a:rPr lang="hu-HU" dirty="0" smtClean="0"/>
              <a:t>Időkeretek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az “óraként” definiált értéket 60 percben kell számolni, az 50 órába a közösségi szolgálat helyszínére utazás és hazautazás nem számít bele 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 smtClean="0"/>
              <a:t>16 éves kor alatt naponta maximum 3 órát és hetente 12 órát tevékenykedhet a tanuló (tanítási napon napi 2 órát és heti 6 órát)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 smtClean="0"/>
              <a:t>16 és 18 éves kor között 4,5 órát lehet naponta tevékenykedni, hetente összesen 18 órát 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 smtClean="0"/>
              <a:t>18 éves kor alatt 14 óra pihenőidőt kell biztosítani két nap között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 smtClean="0"/>
              <a:t>18 év alatti személy 20 óra és 6 óra közt tevékenységet nem végezhet</a:t>
            </a:r>
          </a:p>
        </p:txBody>
      </p:sp>
    </p:spTree>
    <p:extLst>
      <p:ext uri="{BB962C8B-B14F-4D97-AF65-F5344CB8AC3E}">
        <p14:creationId xmlns:p14="http://schemas.microsoft.com/office/powerpoint/2010/main" val="13601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1.gstatic.com/images?q=tbn:ANd9GcR36k-_nEhxTDNSyhuDmuKXv1awO5nOsY5YNsE9t1l4eVccQ-x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91" y="470722"/>
            <a:ext cx="8811803" cy="584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84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r>
              <a:rPr lang="hu-HU" b="1" dirty="0" smtClean="0"/>
              <a:t>Szereplők - feladatmegosztás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u="sng" dirty="0"/>
              <a:t>iskolai főkoordinátor</a:t>
            </a:r>
            <a:endParaRPr lang="hu-HU" u="sng" dirty="0"/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területért felelős iskolai vezető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kapcsolatfelvétel a fogadó szervezetekkel</a:t>
            </a:r>
          </a:p>
          <a:p>
            <a:pPr lvl="0">
              <a:buFont typeface="Wingdings" pitchFamily="2" charset="2"/>
              <a:buChar char="§"/>
            </a:pPr>
            <a:r>
              <a:rPr lang="hu-HU" i="1" dirty="0"/>
              <a:t>együttműködési megállapodás</a:t>
            </a:r>
            <a:r>
              <a:rPr lang="hu-HU" dirty="0"/>
              <a:t> megkötése a fogadó szervezettel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kapcsolattartás a fogadó szervezetekkel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kapcsolattartás az iskolai koordinátorokkal, az osztályfőnökökkel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problémakezelés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iskolán belüli közösségi szolgálati feladatok szervezése </a:t>
            </a:r>
          </a:p>
          <a:p>
            <a:pPr>
              <a:buFont typeface="Wingdings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75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u="sng" dirty="0"/>
              <a:t>iskolai </a:t>
            </a:r>
            <a:r>
              <a:rPr lang="hu-HU" sz="2400" b="1" u="sng" dirty="0" smtClean="0"/>
              <a:t>koordinátor</a:t>
            </a:r>
          </a:p>
          <a:p>
            <a:pPr marL="0" indent="0">
              <a:buNone/>
            </a:pPr>
            <a:endParaRPr lang="hu-HU" sz="2400" u="sng" dirty="0"/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az iskola dolgozói közül meghatározott szervezethez kijelölt személy 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napi kapcsolattartás egy-egy fogadó szervezettel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a fogadó szervezethez jelentkezett tanulók felkészítése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a mindennapi tevékenység megszervezése, a tanulók irányítása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szükség esetén (pl. bevezető alkalmakkor) személyes jelenlét a fogadó szervezetnél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a tanulói teljesítés igazolása a </a:t>
            </a:r>
            <a:r>
              <a:rPr lang="hu-HU" sz="2400" b="1" i="1" dirty="0"/>
              <a:t>Közösségi szolgálati naplóban</a:t>
            </a:r>
            <a:endParaRPr lang="hu-HU" sz="2400" dirty="0"/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előkészítő és végül az értékelő feladatok ellátása, pedagógiai feldolgozás</a:t>
            </a:r>
          </a:p>
          <a:p>
            <a:pPr lvl="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400" dirty="0"/>
              <a:t>osztályfőnök tájékoztatása</a:t>
            </a: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598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tani-tani.info/sites/default/files/allatmenhely-w6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2176"/>
            <a:ext cx="8838179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6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u="sng" dirty="0"/>
              <a:t>szakmai koordinátor / mentor</a:t>
            </a:r>
            <a:endParaRPr lang="hu-HU" u="sng" dirty="0"/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fogadó szervezet által jelölt személy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közösségi szolgálati munka helyszínen történő irányítása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esetlegesen részt vesz a felkészítésben és a feldolgozásban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teljesítések igazolása a </a:t>
            </a:r>
            <a:r>
              <a:rPr lang="hu-HU" b="1" i="1" dirty="0"/>
              <a:t>Közösségi szolgálati naplóban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530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u="sng" dirty="0"/>
              <a:t>osztályfőnök</a:t>
            </a:r>
            <a:endParaRPr lang="hu-HU" sz="2400" u="sng" dirty="0"/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az osztályban tanulók teljesítésének folyamatos ellenőrzése</a:t>
            </a:r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a teljesítés dokumentálása a tanuló </a:t>
            </a:r>
            <a:r>
              <a:rPr lang="hu-HU" sz="2400" b="1" i="1" dirty="0"/>
              <a:t>Közösségi szolgálati naplója</a:t>
            </a:r>
            <a:r>
              <a:rPr lang="hu-HU" sz="2400" dirty="0"/>
              <a:t> alapján, a szülői fogadóórák gyakoriságához igazodóan kéthavonta</a:t>
            </a:r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a teljesítés vezetése az </a:t>
            </a:r>
            <a:r>
              <a:rPr lang="hu-HU" sz="2400" b="1" i="1" dirty="0"/>
              <a:t>osztálynaplóban </a:t>
            </a:r>
            <a:r>
              <a:rPr lang="hu-HU" sz="2400" dirty="0"/>
              <a:t>és a </a:t>
            </a:r>
            <a:r>
              <a:rPr lang="hu-HU" sz="2400" b="1" i="1" dirty="0"/>
              <a:t>törzslapon</a:t>
            </a:r>
            <a:r>
              <a:rPr lang="hu-HU" sz="2400" dirty="0"/>
              <a:t> </a:t>
            </a:r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szükség esetén (pl. iskolaváltáskor) </a:t>
            </a:r>
            <a:r>
              <a:rPr lang="hu-HU" sz="2400" b="1" i="1" dirty="0"/>
              <a:t>teljesítési igazolás</a:t>
            </a:r>
            <a:r>
              <a:rPr lang="hu-HU" sz="2400" dirty="0"/>
              <a:t> kiállítása két példányban (tanuló + iskola)</a:t>
            </a:r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az éves teljesítések tanulói </a:t>
            </a:r>
            <a:r>
              <a:rPr lang="hu-HU" sz="2400" b="1" i="1" dirty="0"/>
              <a:t>Bizonyítványba</a:t>
            </a:r>
            <a:r>
              <a:rPr lang="hu-HU" sz="2400" dirty="0"/>
              <a:t> való bevezetése (megjegyzés rovatban – a tanév teljesítése / összesen). Végül „</a:t>
            </a:r>
            <a:r>
              <a:rPr lang="hu-HU" sz="2400" b="1" i="1" dirty="0"/>
              <a:t>a közösségi szolgálatot teljesítette</a:t>
            </a:r>
            <a:r>
              <a:rPr lang="hu-HU" sz="2400" dirty="0"/>
              <a:t>” záradék bevezetése a megjegyzés rovatba. </a:t>
            </a:r>
          </a:p>
          <a:p>
            <a:pPr lvl="0">
              <a:buFont typeface="Wingdings" pitchFamily="2" charset="2"/>
              <a:buChar char="§"/>
            </a:pPr>
            <a:r>
              <a:rPr lang="hu-HU" sz="2400" dirty="0"/>
              <a:t>az időarányos teljesítés elmaradása esetén a szülő </a:t>
            </a:r>
            <a:r>
              <a:rPr lang="hu-HU" sz="2400" dirty="0" smtClean="0"/>
              <a:t>értesítése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6281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iszolnok.hu/wp-content/uploads/2012/08/diak_onk-500x4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28092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31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dirty="0" smtClean="0"/>
              <a:t>Miről lesz szó?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b="1" dirty="0" smtClean="0"/>
              <a:t>2016. január 1-je</a:t>
            </a:r>
            <a:r>
              <a:rPr lang="hu-HU" dirty="0" smtClean="0"/>
              <a:t> után az érettségi vizsgára bocsátás feltétele </a:t>
            </a:r>
            <a:r>
              <a:rPr lang="hu-HU" b="1" dirty="0" smtClean="0"/>
              <a:t>50 óra közösségi szolgálat teljesítése.</a:t>
            </a:r>
            <a:r>
              <a:rPr lang="hu-HU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A 2012/2013. tanévben középfokú tanulmányaikat megkezdőket</a:t>
            </a:r>
            <a:r>
              <a:rPr lang="hu-HU" b="1" dirty="0" smtClean="0"/>
              <a:t> MÁR ÉRINTI</a:t>
            </a:r>
            <a:r>
              <a:rPr lang="hu-HU" dirty="0" smtClean="0"/>
              <a:t> a jogszabályváltozás!</a:t>
            </a:r>
            <a:endParaRPr lang="hu-HU" dirty="0"/>
          </a:p>
        </p:txBody>
      </p:sp>
      <p:pic>
        <p:nvPicPr>
          <p:cNvPr id="13314" name="Picture 2" descr="C:\Users\Szabó Tamás\AppData\Local\Microsoft\Windows\Temporary Internet Files\Content.IE5\V5I12YSA\MC900434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800" y="260648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6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közösségi szolgálat dokumentálása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A közösségi szolgálat során a tanuló </a:t>
            </a:r>
            <a:r>
              <a:rPr lang="hu-HU" b="1" dirty="0" smtClean="0">
                <a:effectLst/>
              </a:rPr>
              <a:t>naplót</a:t>
            </a:r>
            <a:r>
              <a:rPr lang="hu-HU" dirty="0" smtClean="0">
                <a:effectLst/>
              </a:rPr>
              <a:t> köteles vezetni, amelyben rögzíti, hogy mikor, hol, milyen időkeretben és milyen tevékenységet folytatott.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A közösségi szolgálat </a:t>
            </a:r>
            <a:r>
              <a:rPr lang="hu-HU" b="1" dirty="0" smtClean="0">
                <a:effectLst/>
              </a:rPr>
              <a:t>középiskolai dokumentálásának </a:t>
            </a:r>
            <a:r>
              <a:rPr lang="hu-HU" dirty="0" smtClean="0">
                <a:effectLst/>
              </a:rPr>
              <a:t>kötelező elemei:</a:t>
            </a:r>
          </a:p>
          <a:p>
            <a:pPr marL="400050" lvl="1" indent="0">
              <a:buNone/>
            </a:pPr>
            <a:r>
              <a:rPr lang="hu-HU" dirty="0" smtClean="0">
                <a:effectLst/>
              </a:rPr>
              <a:t>- a tanuló által kitöltött </a:t>
            </a:r>
            <a:r>
              <a:rPr lang="hu-HU" b="1" dirty="0" smtClean="0">
                <a:effectLst/>
              </a:rPr>
              <a:t>jelentkezési lap</a:t>
            </a:r>
            <a:r>
              <a:rPr lang="hu-HU" dirty="0" smtClean="0">
                <a:effectLst/>
              </a:rPr>
              <a:t>, amely tartalmazza a közösségi szolgálatra való jelentkezés tényét, a megvalósítás tervezett helyét és idejét, valamint a szülő, gondviselő egyetértő nyilatkozatát,</a:t>
            </a:r>
          </a:p>
          <a:p>
            <a:pPr marL="400050" lvl="1" indent="0">
              <a:buNone/>
            </a:pPr>
            <a:r>
              <a:rPr lang="hu-HU" dirty="0" smtClean="0">
                <a:effectLst/>
              </a:rPr>
              <a:t>- az </a:t>
            </a:r>
            <a:r>
              <a:rPr lang="hu-HU" b="1" dirty="0" smtClean="0">
                <a:effectLst/>
              </a:rPr>
              <a:t>osztálynaplóban</a:t>
            </a:r>
            <a:r>
              <a:rPr lang="hu-HU" dirty="0" smtClean="0">
                <a:effectLst/>
              </a:rPr>
              <a:t> és a </a:t>
            </a:r>
            <a:r>
              <a:rPr lang="hu-HU" b="1" dirty="0" smtClean="0">
                <a:effectLst/>
              </a:rPr>
              <a:t>törzslapon</a:t>
            </a:r>
            <a:r>
              <a:rPr lang="hu-HU" dirty="0" smtClean="0">
                <a:effectLst/>
              </a:rPr>
              <a:t> dokumentálni kell a közösségi szolgálat teljesítését,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917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közösségi szolgálat dokumentálása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az iskola a közösségi szolgálat teljesítéséről </a:t>
            </a:r>
            <a:r>
              <a:rPr lang="hu-HU" b="1" dirty="0" smtClean="0">
                <a:effectLst/>
              </a:rPr>
              <a:t>igazolást</a:t>
            </a:r>
            <a:r>
              <a:rPr lang="hu-HU" dirty="0" smtClean="0">
                <a:effectLst/>
              </a:rPr>
              <a:t> állít ki két példányban, amelyből egy példány a tanulónál, egy pedig az intézménynél marad,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>
                <a:effectLst/>
              </a:rPr>
              <a:t>külső szervezet bevonásakor az iskola és a felek </a:t>
            </a:r>
            <a:r>
              <a:rPr lang="hu-HU" b="1" dirty="0" smtClean="0">
                <a:effectLst/>
              </a:rPr>
              <a:t>együttműködésről megállapodást </a:t>
            </a:r>
            <a:r>
              <a:rPr lang="hu-HU" dirty="0" smtClean="0">
                <a:effectLst/>
              </a:rPr>
              <a:t>kell kötni, amelynek tartalmaznia kell a megállapodást aláíró felek adatain és vállalt kötelezettségein túl a foglalkoztatás időtartamát, a mentor nevét és feladatkörét.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15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417"/>
            <a:ext cx="4759882" cy="6762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5508104" y="1196752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 közösségi szolgálat megkezdésének feltétele - </a:t>
            </a:r>
            <a:r>
              <a:rPr lang="hu-HU" b="1" dirty="0" smtClean="0"/>
              <a:t>Jelentkezési lap</a:t>
            </a:r>
            <a:endParaRPr lang="hu-HU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414315" y="2780928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 smtClean="0"/>
              <a:t>az ellátni kívánt területek / fogadó szervezetek megnevezése</a:t>
            </a:r>
          </a:p>
          <a:p>
            <a:pPr marL="285750" indent="-285750">
              <a:buFontTx/>
              <a:buChar char="-"/>
            </a:pPr>
            <a:r>
              <a:rPr lang="hu-HU" dirty="0"/>
              <a:t>t</a:t>
            </a:r>
            <a:r>
              <a:rPr lang="hu-HU" dirty="0" smtClean="0"/>
              <a:t>anuló aláírása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285750" indent="-285750">
              <a:buFontTx/>
              <a:buChar char="-"/>
            </a:pPr>
            <a:r>
              <a:rPr lang="hu-HU" dirty="0" smtClean="0"/>
              <a:t>szülő egyetértő nyilatkozata és aláírása</a:t>
            </a:r>
          </a:p>
          <a:p>
            <a:pPr marL="285750" indent="-285750">
              <a:buFontTx/>
              <a:buChar char="-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65457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06"/>
            <a:ext cx="5168759" cy="68085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6084168" y="141277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Az érettségire bocsátás feltétele,</a:t>
            </a:r>
          </a:p>
          <a:p>
            <a:pPr algn="ctr"/>
            <a:r>
              <a:rPr lang="hu-HU" dirty="0" smtClean="0"/>
              <a:t> az iskola által kiállított </a:t>
            </a:r>
          </a:p>
          <a:p>
            <a:pPr algn="ctr"/>
            <a:r>
              <a:rPr lang="hu-HU" b="1" dirty="0"/>
              <a:t>I</a:t>
            </a:r>
            <a:r>
              <a:rPr lang="hu-HU" b="1" dirty="0" smtClean="0"/>
              <a:t>gazolás</a:t>
            </a:r>
            <a:endParaRPr lang="hu-HU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868144" y="335699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/>
              <a:t>a</a:t>
            </a:r>
            <a:r>
              <a:rPr lang="hu-HU" dirty="0" smtClean="0"/>
              <a:t>z iskola két példányban állítja ki</a:t>
            </a:r>
          </a:p>
          <a:p>
            <a:pPr marL="285750" indent="-285750">
              <a:buFontTx/>
              <a:buChar char="-"/>
            </a:pPr>
            <a:r>
              <a:rPr lang="hu-HU" dirty="0"/>
              <a:t>k</a:t>
            </a:r>
            <a:r>
              <a:rPr lang="hu-HU" dirty="0" smtClean="0"/>
              <a:t>ülönösen iskolaváltás esetén fontos!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52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„Menetrend” – azaz mire figyelj!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435280" cy="48531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u-HU" sz="2700" dirty="0"/>
              <a:t>i</a:t>
            </a:r>
            <a:r>
              <a:rPr lang="hu-HU" sz="2700" dirty="0" smtClean="0"/>
              <a:t>skolai </a:t>
            </a:r>
            <a:r>
              <a:rPr lang="hu-HU" sz="2700" b="1" dirty="0" smtClean="0"/>
              <a:t>tájékoztató</a:t>
            </a:r>
            <a:r>
              <a:rPr lang="hu-HU" sz="2700" dirty="0" smtClean="0"/>
              <a:t> a közösségi szolgálat ellátásának szabályairól </a:t>
            </a:r>
          </a:p>
          <a:p>
            <a:pPr marL="0" indent="0">
              <a:buNone/>
            </a:pPr>
            <a:r>
              <a:rPr lang="hu-HU" sz="2700" dirty="0" smtClean="0"/>
              <a:t>	- ez most van</a:t>
            </a:r>
          </a:p>
          <a:p>
            <a:pPr>
              <a:buFont typeface="Wingdings" pitchFamily="2" charset="2"/>
              <a:buChar char="ü"/>
            </a:pPr>
            <a:r>
              <a:rPr lang="hu-HU" sz="2700" b="1" dirty="0"/>
              <a:t>f</a:t>
            </a:r>
            <a:r>
              <a:rPr lang="hu-HU" sz="2700" b="1" dirty="0" smtClean="0"/>
              <a:t>aliújság I.</a:t>
            </a:r>
            <a:r>
              <a:rPr lang="hu-HU" sz="2700" dirty="0" smtClean="0"/>
              <a:t> </a:t>
            </a:r>
          </a:p>
          <a:p>
            <a:pPr marL="0" indent="0">
              <a:buNone/>
            </a:pPr>
            <a:r>
              <a:rPr lang="hu-HU" sz="2700" dirty="0"/>
              <a:t>	</a:t>
            </a:r>
            <a:r>
              <a:rPr lang="hu-HU" sz="2700" dirty="0" smtClean="0"/>
              <a:t>- fogadó szervezetek listája, tevékenységek leírásával </a:t>
            </a:r>
          </a:p>
          <a:p>
            <a:pPr marL="0" indent="0">
              <a:buNone/>
            </a:pPr>
            <a:r>
              <a:rPr lang="hu-HU" sz="2700" dirty="0" smtClean="0"/>
              <a:t>	- otthon tessék megbeszélni!!</a:t>
            </a:r>
          </a:p>
          <a:p>
            <a:pPr marL="0" indent="0">
              <a:buNone/>
            </a:pPr>
            <a:r>
              <a:rPr lang="hu-HU" sz="2700" dirty="0"/>
              <a:t>	</a:t>
            </a:r>
            <a:r>
              <a:rPr lang="hu-HU" sz="2700" dirty="0" smtClean="0"/>
              <a:t>- többet is válasszatok!!</a:t>
            </a:r>
          </a:p>
          <a:p>
            <a:pPr>
              <a:buFont typeface="Wingdings" pitchFamily="2" charset="2"/>
              <a:buChar char="ü"/>
            </a:pPr>
            <a:r>
              <a:rPr lang="hu-HU" sz="2700" dirty="0"/>
              <a:t>e</a:t>
            </a:r>
            <a:r>
              <a:rPr lang="hu-HU" sz="2700" dirty="0" smtClean="0"/>
              <a:t>setlegesen megjelenő </a:t>
            </a:r>
            <a:r>
              <a:rPr lang="hu-HU" sz="2700" b="1" dirty="0" smtClean="0"/>
              <a:t>új javaslatok </a:t>
            </a:r>
            <a:r>
              <a:rPr lang="hu-HU" sz="2700" dirty="0" smtClean="0"/>
              <a:t>– </a:t>
            </a:r>
            <a:r>
              <a:rPr lang="hu-HU" sz="2700" b="1" u="sng" dirty="0" smtClean="0"/>
              <a:t>tőletek!!</a:t>
            </a:r>
          </a:p>
        </p:txBody>
      </p:sp>
    </p:spTree>
    <p:extLst>
      <p:ext uri="{BB962C8B-B14F-4D97-AF65-F5344CB8AC3E}">
        <p14:creationId xmlns:p14="http://schemas.microsoft.com/office/powerpoint/2010/main" val="241008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hu-HU" b="1" dirty="0" smtClean="0"/>
              <a:t>faliújság II. </a:t>
            </a:r>
          </a:p>
          <a:p>
            <a:pPr marL="0" indent="0">
              <a:buNone/>
            </a:pPr>
            <a:r>
              <a:rPr lang="hu-HU" dirty="0" smtClean="0"/>
              <a:t>	- jelentkezési listára való iratkozás </a:t>
            </a:r>
          </a:p>
          <a:p>
            <a:pPr marL="0" indent="0">
              <a:buNone/>
            </a:pPr>
            <a:r>
              <a:rPr lang="hu-HU" dirty="0" smtClean="0"/>
              <a:t>	- a fogadó szervezet „kapacitása” alapján </a:t>
            </a:r>
          </a:p>
          <a:p>
            <a:pPr marL="0" indent="0">
              <a:buNone/>
            </a:pPr>
            <a:r>
              <a:rPr lang="hu-HU" dirty="0" smtClean="0"/>
              <a:t>	- érkezési rendben!!!</a:t>
            </a:r>
          </a:p>
          <a:p>
            <a:pPr marL="0" indent="0">
              <a:buNone/>
            </a:pPr>
            <a:r>
              <a:rPr lang="hu-HU" dirty="0" smtClean="0"/>
              <a:t>	- tartalékok</a:t>
            </a:r>
          </a:p>
          <a:p>
            <a:pPr>
              <a:buFont typeface="Wingdings" pitchFamily="2" charset="2"/>
              <a:buChar char="ü"/>
            </a:pPr>
            <a:r>
              <a:rPr lang="hu-HU" b="1" dirty="0" smtClean="0"/>
              <a:t>jelentkezési lap </a:t>
            </a:r>
            <a:r>
              <a:rPr lang="hu-HU" dirty="0" smtClean="0"/>
              <a:t>kitöltése az iratkozásnak megfelelően</a:t>
            </a:r>
          </a:p>
          <a:p>
            <a:pPr marL="0" indent="0">
              <a:buNone/>
            </a:pPr>
            <a:r>
              <a:rPr lang="hu-HU" dirty="0" smtClean="0"/>
              <a:t>	- osztályfőnöknek való leadása</a:t>
            </a:r>
          </a:p>
          <a:p>
            <a:pPr>
              <a:buFont typeface="Wingdings" pitchFamily="2" charset="2"/>
              <a:buChar char="ü"/>
            </a:pPr>
            <a:r>
              <a:rPr lang="hu-HU" b="1" dirty="0" smtClean="0"/>
              <a:t>Iskolai koordinátorral </a:t>
            </a:r>
            <a:r>
              <a:rPr lang="hu-HU" dirty="0" smtClean="0"/>
              <a:t>való kapcsolatfelvétel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 typeface="Wingdings" pitchFamily="2" charset="2"/>
              <a:buChar char="ü"/>
            </a:pPr>
            <a:r>
              <a:rPr lang="hu-HU" dirty="0" smtClean="0"/>
              <a:t>Ezen kívül: </a:t>
            </a:r>
            <a:r>
              <a:rPr lang="hu-HU" b="1" dirty="0" smtClean="0"/>
              <a:t>osztály vagy iskolaszintű megmozdulásokon </a:t>
            </a:r>
            <a:r>
              <a:rPr lang="hu-HU" dirty="0" smtClean="0"/>
              <a:t>való lehetőség!!!</a:t>
            </a:r>
          </a:p>
          <a:p>
            <a:pPr>
              <a:buFont typeface="Wingdings" pitchFamily="2" charset="2"/>
              <a:buChar char="ü"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314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api.ning.com/files/npvaK-dmnqzW29FA7fGhB4*njieR5Z9hgPWGz5SYGZ0K-z05vstlgPxlKGq04tKF8SQLQ3ckZFE7kz4GhOan9b5hhL-D7ya2/kozosse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030"/>
            <a:ext cx="6409751" cy="426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m.blog.hu/em/emberavizben/image/charity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80928"/>
            <a:ext cx="52387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276807" y="514197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é</a:t>
            </a:r>
            <a:r>
              <a:rPr lang="hu-HU" dirty="0" smtClean="0"/>
              <a:t>s kezdődhet a munka…..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6237312"/>
            <a:ext cx="33123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i="1" dirty="0" smtClean="0"/>
              <a:t>Forrás: </a:t>
            </a:r>
            <a:r>
              <a:rPr lang="hu-HU" sz="1000" i="1" dirty="0" err="1" smtClean="0"/>
              <a:t>moricz.arrabonus.hu</a:t>
            </a:r>
            <a:r>
              <a:rPr lang="hu-HU" sz="1000" i="1" dirty="0" smtClean="0"/>
              <a:t>/</a:t>
            </a:r>
            <a:r>
              <a:rPr lang="hu-HU" sz="1000" i="1" dirty="0" err="1" smtClean="0"/>
              <a:t>static</a:t>
            </a:r>
            <a:r>
              <a:rPr lang="hu-HU" sz="1000" i="1" dirty="0" smtClean="0"/>
              <a:t>/</a:t>
            </a:r>
            <a:r>
              <a:rPr lang="hu-HU" sz="1000" b="1" i="1" dirty="0" err="1" smtClean="0"/>
              <a:t>kozosseg</a:t>
            </a:r>
            <a:r>
              <a:rPr lang="hu-HU" sz="1000" i="1" dirty="0" err="1" smtClean="0"/>
              <a:t>i</a:t>
            </a:r>
            <a:r>
              <a:rPr lang="hu-HU" sz="1000" i="1" dirty="0" smtClean="0"/>
              <a:t>/</a:t>
            </a:r>
            <a:r>
              <a:rPr lang="hu-HU" sz="1000" i="1" dirty="0" err="1" smtClean="0"/>
              <a:t>diak</a:t>
            </a:r>
            <a:r>
              <a:rPr lang="hu-HU" sz="1000" i="1" dirty="0" smtClean="0"/>
              <a:t>_</a:t>
            </a:r>
            <a:r>
              <a:rPr lang="hu-HU" sz="1000" b="1" i="1" dirty="0" err="1" smtClean="0"/>
              <a:t>tajekoztato</a:t>
            </a:r>
            <a:r>
              <a:rPr lang="hu-HU" sz="1000" i="1" dirty="0" err="1" smtClean="0"/>
              <a:t>.pptx</a:t>
            </a:r>
            <a:endParaRPr lang="hu-HU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196276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Törvényi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7105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dirty="0" smtClean="0"/>
              <a:t>A köznevelésről szóló 2012. évi CXC. törvény, 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Nemzeti alaptanterv kiadásáról, bevezetéséről és alkalmazásáról szóló 110/2012. (VI. 04.) Korm. rendelet (a továbbiakban: </a:t>
            </a:r>
            <a:r>
              <a:rPr lang="hu-HU" dirty="0" err="1" smtClean="0"/>
              <a:t>Nat</a:t>
            </a:r>
            <a:r>
              <a:rPr lang="hu-HU" dirty="0" smtClean="0"/>
              <a:t>), </a:t>
            </a:r>
          </a:p>
          <a:p>
            <a:pPr>
              <a:buFont typeface="Wingdings" pitchFamily="2" charset="2"/>
              <a:buChar char="§"/>
            </a:pPr>
            <a:r>
              <a:rPr lang="hu-HU" dirty="0" smtClean="0"/>
              <a:t>A nevelési-oktatási intézmények működéséről és a köznevelési intézmények névhasználatáról szóló 20/2012. (VIII. 31.) EMMI rendelet.</a:t>
            </a:r>
            <a:endParaRPr lang="hu-HU" dirty="0"/>
          </a:p>
        </p:txBody>
      </p:sp>
      <p:pic>
        <p:nvPicPr>
          <p:cNvPr id="14338" name="Picture 2" descr="C:\Users\Szabó Tamás\AppData\Local\Microsoft\Windows\Temporary Internet Files\Content.IE5\18UOCWQN\MC9002869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0"/>
            <a:ext cx="2180376" cy="187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9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osztalyfonok.hu/images/iksz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5981650" cy="399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osztalyfonok.hu/images/iksz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777" y="1340768"/>
            <a:ext cx="3456384" cy="517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2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Közösségi szolgálat „fogalma”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dirty="0" smtClean="0"/>
              <a:t>A köznevelési törvény definíciója szerint a </a:t>
            </a:r>
            <a:r>
              <a:rPr lang="hu-HU" b="1" dirty="0" smtClean="0"/>
              <a:t>„közösségi szolgálat: szociális, környezetvédelmi, a tanuló helyi közösségének javát szolgáló, szervezett keretek között folytatott, anyagi érdektől független, egyéni vagy csoportos tevékenység és annak pedagógiai feldolgozása”.</a:t>
            </a:r>
            <a:r>
              <a:rPr lang="hu-HU" dirty="0" smtClean="0"/>
              <a:t> [4. § (13)]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4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07288" cy="1143000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A köznevelési közösségi szolgálat keretei között folytatható tevékenységek területei:</a:t>
            </a:r>
            <a:br>
              <a:rPr lang="hu-HU" sz="3600" b="1" dirty="0" smtClean="0"/>
            </a:b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effectLst/>
              </a:rPr>
              <a:t>a) egészségügyi,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b) szociális és jótékonysági,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c) oktatási, 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d) kulturális és közösségi,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e) környezet- és természetvédelemi, 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f) polgári és katasztrófavédelmi,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g) közös sport- és szabadidős tevékenység óvodáskorú, sajátos nevelési igényű gyermekekkel, idős emberekkel.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7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photos-a.xx.fbcdn.net/hphotos-ash3/c0.0.851.315/p851x315/529888_197511553685780_637503603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56791"/>
            <a:ext cx="9125412" cy="337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42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54766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A közösségi munka legfontosabb jellemzői: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hu-HU" dirty="0" smtClean="0"/>
              <a:t>Kötelezőség és önkéntesség együttese: a </a:t>
            </a:r>
            <a:r>
              <a:rPr lang="hu-HU" dirty="0"/>
              <a:t>tevékenységet a tanulók önkéntesen választják az iskola közvetítette lehetőségek közül, </a:t>
            </a:r>
            <a:endParaRPr lang="hu-HU" dirty="0" smtClean="0"/>
          </a:p>
          <a:p>
            <a:pPr lvl="0">
              <a:buFont typeface="Wingdings" pitchFamily="2" charset="2"/>
              <a:buChar char="§"/>
            </a:pPr>
            <a:r>
              <a:rPr lang="hu-HU" dirty="0" smtClean="0">
                <a:solidFill>
                  <a:srgbClr val="FF0000"/>
                </a:solidFill>
              </a:rPr>
              <a:t>A tanulók is javasolhatnak fogadó szervezetet!</a:t>
            </a:r>
            <a:endParaRPr lang="hu-HU" dirty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hu-HU" dirty="0"/>
              <a:t>50 óra teljesítése kötelező, ebből legfeljebb 5 óra felkészítő majd végezetül 5 óra záró foglalkozás lehet,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tanulók több fogadó szervezetnél is kitölthetik a kötelező </a:t>
            </a:r>
            <a:r>
              <a:rPr lang="hu-HU" dirty="0" smtClean="0"/>
              <a:t>idejüket (maximum 3 szervezet) </a:t>
            </a:r>
            <a:endParaRPr lang="hu-HU" dirty="0"/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tevékenységnek nem lehet célja anyagi haszonszerzés,</a:t>
            </a:r>
          </a:p>
          <a:p>
            <a:pPr lvl="0">
              <a:buFont typeface="Wingdings" pitchFamily="2" charset="2"/>
              <a:buChar char="§"/>
            </a:pPr>
            <a:r>
              <a:rPr lang="hu-HU" dirty="0"/>
              <a:t>a bevont tanulók a 9-11. évfolyam tanulói (esetenként utolsó évfolyamos tanulók). Törekedni kell az egyes évfolyamok közti egyenletes terhelésre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3.bp.blogspot.com/-kxPHuhEFc-k/UIkiTEONmgI/AAAAAAAAAGU/VKnAgGFbwio/s1600/%C3%B6nk%C3%A9nte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3199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22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821</Words>
  <Application>Microsoft Office PowerPoint</Application>
  <PresentationFormat>Diavetítés a képernyőre (4:3 oldalarány)</PresentationFormat>
  <Paragraphs>113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1" baseType="lpstr">
      <vt:lpstr>Calibri</vt:lpstr>
      <vt:lpstr>Constantia</vt:lpstr>
      <vt:lpstr>Wingdings</vt:lpstr>
      <vt:lpstr>Wingdings 2</vt:lpstr>
      <vt:lpstr>Áramlás</vt:lpstr>
      <vt:lpstr>Közösségi szolgálat megszervezésével kapcsolatos feladatok</vt:lpstr>
      <vt:lpstr>Miről lesz szó?</vt:lpstr>
      <vt:lpstr>Törvényi háttér</vt:lpstr>
      <vt:lpstr>PowerPoint-bemutató</vt:lpstr>
      <vt:lpstr>Közösségi szolgálat „fogalma”</vt:lpstr>
      <vt:lpstr>A köznevelési közösségi szolgálat keretei között folytatható tevékenységek területei: </vt:lpstr>
      <vt:lpstr>PowerPoint-bemutató</vt:lpstr>
      <vt:lpstr>  A közösségi munka legfontosabb jellemzői: </vt:lpstr>
      <vt:lpstr>PowerPoint-bemutató</vt:lpstr>
      <vt:lpstr>A közösségi munka legfontosabb jellemzői:  </vt:lpstr>
      <vt:lpstr>PowerPoint-bemutató</vt:lpstr>
      <vt:lpstr>Időkeretek</vt:lpstr>
      <vt:lpstr>PowerPoint-bemutató</vt:lpstr>
      <vt:lpstr>Szereplők - feladatmegosztás</vt:lpstr>
      <vt:lpstr>PowerPoint-bemutató</vt:lpstr>
      <vt:lpstr>PowerPoint-bemutató</vt:lpstr>
      <vt:lpstr>PowerPoint-bemutató</vt:lpstr>
      <vt:lpstr>PowerPoint-bemutató</vt:lpstr>
      <vt:lpstr>PowerPoint-bemutató</vt:lpstr>
      <vt:lpstr>A közösségi szolgálat dokumentálása I.</vt:lpstr>
      <vt:lpstr>A közösségi szolgálat dokumentálása II.</vt:lpstr>
      <vt:lpstr>PowerPoint-bemutató</vt:lpstr>
      <vt:lpstr>PowerPoint-bemutató</vt:lpstr>
      <vt:lpstr>„Menetrend” – azaz mire figyelj!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Közösségi szolgálat megszervezésével kapcsolatos feladatok</dc:title>
  <dc:creator>Szabó Tamás</dc:creator>
  <cp:lastModifiedBy>Juhász Ferenc</cp:lastModifiedBy>
  <cp:revision>30</cp:revision>
  <dcterms:created xsi:type="dcterms:W3CDTF">2013-02-21T10:43:57Z</dcterms:created>
  <dcterms:modified xsi:type="dcterms:W3CDTF">2020-09-10T14:29:25Z</dcterms:modified>
</cp:coreProperties>
</file>